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5"/>
  </p:notesMasterIdLst>
  <p:sldIdLst>
    <p:sldId id="256" r:id="rId2"/>
    <p:sldId id="270" r:id="rId3"/>
    <p:sldId id="263" r:id="rId4"/>
    <p:sldId id="271" r:id="rId5"/>
    <p:sldId id="264" r:id="rId6"/>
    <p:sldId id="273" r:id="rId7"/>
    <p:sldId id="274" r:id="rId8"/>
    <p:sldId id="272" r:id="rId9"/>
    <p:sldId id="265" r:id="rId10"/>
    <p:sldId id="275" r:id="rId11"/>
    <p:sldId id="276"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72F91-EC2F-4A87-B5B6-85FCF61977F9}" type="datetimeFigureOut">
              <a:rPr lang="en-US" smtClean="0"/>
              <a:t>07-Apr-21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AA0A35-63C8-4526-9C80-7AA693BDBB40}" type="slidenum">
              <a:rPr lang="en-US" smtClean="0"/>
              <a:t>‹#›</a:t>
            </a:fld>
            <a:endParaRPr lang="en-US"/>
          </a:p>
        </p:txBody>
      </p:sp>
    </p:spTree>
    <p:extLst>
      <p:ext uri="{BB962C8B-B14F-4D97-AF65-F5344CB8AC3E}">
        <p14:creationId xmlns:p14="http://schemas.microsoft.com/office/powerpoint/2010/main" val="260607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Air, water and land are important natural resources that have significant benefits. Foremost, they help sustain life. Living organisms – animals and plants – require sufficient amount of air and water to live. Equally, land has the primary benefit of ensuring that water and plants are stored and grown respectively. When the quality of land, air and water is compromised, the biodiversity will be negatively impacted. Therefore, it is fundamental for air, water and land quality to be protected. This will ensure that the ecosystem and the biodiversity is appropriately maintained. It is crucial for humans to implement various strategies seeking to preserve and protect the quality of air, water and land.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2</a:t>
            </a:fld>
            <a:endParaRPr lang="en-US"/>
          </a:p>
        </p:txBody>
      </p:sp>
    </p:spTree>
    <p:extLst>
      <p:ext uri="{BB962C8B-B14F-4D97-AF65-F5344CB8AC3E}">
        <p14:creationId xmlns:p14="http://schemas.microsoft.com/office/powerpoint/2010/main" val="4195020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It is essential to protect air, water and land quality due beneficial impacts the resources have in sustaining life. When air, land and water are polluted, adverse consequences will be reported on the ecosystem and biodiversity. Thus it is commendable for new policies to be introduced to govern the protection of the quality of land, water and air. Human interventions have been touted as the leading cause of pollution of air, land and water. Contemporarily, many people suffer from healthy-related complications that have been caused by increased instances of air, land and water pollution. To forestall the increasing incidences of pollution, governments have to join forces to combat depletion of the environment.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11</a:t>
            </a:fld>
            <a:endParaRPr lang="en-US"/>
          </a:p>
        </p:txBody>
      </p:sp>
    </p:spTree>
    <p:extLst>
      <p:ext uri="{BB962C8B-B14F-4D97-AF65-F5344CB8AC3E}">
        <p14:creationId xmlns:p14="http://schemas.microsoft.com/office/powerpoint/2010/main" val="3273120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It is important to protect the quality of air due to myriad reasons. Firstly, the air is a basic component required by both animals and humans to </a:t>
            </a:r>
            <a:r>
              <a:rPr lang="en-US" sz="1200" kern="1200" dirty="0" smtClean="0">
                <a:solidFill>
                  <a:schemeClr val="tx1"/>
                </a:solidFill>
                <a:effectLst/>
                <a:latin typeface="+mn-lt"/>
                <a:ea typeface="+mn-ea"/>
                <a:cs typeface="+mn-cs"/>
              </a:rPr>
              <a:t>live (</a:t>
            </a:r>
            <a:r>
              <a:rPr lang="en-US" sz="1200" kern="1200" dirty="0" err="1" smtClean="0">
                <a:solidFill>
                  <a:schemeClr val="tx1"/>
                </a:solidFill>
                <a:effectLst/>
                <a:latin typeface="+mn-lt"/>
                <a:ea typeface="+mn-ea"/>
                <a:cs typeface="+mn-cs"/>
              </a:rPr>
              <a:t>Madruga</a:t>
            </a:r>
            <a:r>
              <a:rPr lang="en-US" sz="1200" kern="1200" dirty="0" smtClean="0">
                <a:solidFill>
                  <a:schemeClr val="tx1"/>
                </a:solidFill>
                <a:effectLst/>
                <a:latin typeface="+mn-lt"/>
                <a:ea typeface="+mn-ea"/>
                <a:cs typeface="+mn-cs"/>
              </a:rPr>
              <a:t>, 2020). </a:t>
            </a:r>
            <a:r>
              <a:rPr lang="en-US" sz="1200" kern="1200" dirty="0" smtClean="0">
                <a:solidFill>
                  <a:schemeClr val="tx1"/>
                </a:solidFill>
                <a:effectLst/>
                <a:latin typeface="+mn-lt"/>
                <a:ea typeface="+mn-ea"/>
                <a:cs typeface="+mn-cs"/>
              </a:rPr>
              <a:t>Thus when the quality of air has been compromised through pollution, animals and humans are likely to face respiratory health-related complications. An example is clogged airways that can result in suffocation. Wildfires usually are characterized by the emission of smoke and other finer particles that contaminate the air making it unclean and unhealthy for breathing. Plants, animals, and humans require fresh air that is rich in oxygen and emit carbon dioxide. This gives animals and plants the essential energy for growth. </a:t>
            </a:r>
          </a:p>
          <a:p>
            <a:r>
              <a:rPr lang="en-US" sz="1200" kern="1200" dirty="0" smtClean="0">
                <a:solidFill>
                  <a:schemeClr val="tx1"/>
                </a:solidFill>
                <a:effectLst/>
                <a:latin typeface="+mn-lt"/>
                <a:ea typeface="+mn-ea"/>
                <a:cs typeface="+mn-cs"/>
              </a:rPr>
              <a:t>Air pollution is a health threat, as high air pollution levels can result in immediate health problems. It can cause aggravated cardiovascular as well as respiratory illnesses such as having difficulty in breathing, asthma, and the common cold. Also, higher levels of air pollution make it impure, causing added stress on the lungs and heart. The organs have to work harder to ensure that the body is supplied with oxygen. Additionally, impurities in the air may damage people’s respiratory and circulatory systems by damaging the lungs and the heart.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AA0A35-63C8-4526-9C80-7AA693BDBB40}" type="slidenum">
              <a:rPr lang="en-US" smtClean="0"/>
              <a:t>3</a:t>
            </a:fld>
            <a:endParaRPr lang="en-US"/>
          </a:p>
        </p:txBody>
      </p:sp>
    </p:spTree>
    <p:extLst>
      <p:ext uri="{BB962C8B-B14F-4D97-AF65-F5344CB8AC3E}">
        <p14:creationId xmlns:p14="http://schemas.microsoft.com/office/powerpoint/2010/main" val="226497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Air pollution has severe consequences on the health of an individual. With the current upgrades systems created in alleviating air pollution, there are still high cases of air pollution in our environment. Air pollution symptoms in individuals include shortness of breath, Wheezing, asthma, and Chronic Pulmonary disease. The long-term effect of air pollution is associated with cardiovascular diseases, pulmonary insufficiency, and chronic asthma.  The person undergoing the following health complication undergoes difficulties in breathing and movement during the infection's late stages. There are various policies created in curbing the air pollution issue in public health standards. One of the policy programs was created by the American Public Health Association that instigated measures in curbing the increase in air pollution effects in our environments.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4</a:t>
            </a:fld>
            <a:endParaRPr lang="en-US"/>
          </a:p>
        </p:txBody>
      </p:sp>
    </p:spTree>
    <p:extLst>
      <p:ext uri="{BB962C8B-B14F-4D97-AF65-F5344CB8AC3E}">
        <p14:creationId xmlns:p14="http://schemas.microsoft.com/office/powerpoint/2010/main" val="2693702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Water is an important resource that no living thing can do without. It is vital to protect the quality of water that is consumed by humans, animals, and plants. Foremost, it will help reduce health risks related to hazardous agents. Typically, various conventional methods of water treatment have been recommended by public health facilities. The main aim of the water protection safeguards is to ensure that the sources of water used for drinking are purified (</a:t>
            </a:r>
            <a:r>
              <a:rPr lang="en-US" sz="1200" kern="1200" dirty="0" err="1" smtClean="0">
                <a:solidFill>
                  <a:schemeClr val="tx1"/>
                </a:solidFill>
                <a:effectLst/>
                <a:latin typeface="+mn-lt"/>
                <a:ea typeface="+mn-ea"/>
                <a:cs typeface="+mn-cs"/>
              </a:rPr>
              <a:t>Carvalho</a:t>
            </a:r>
            <a:r>
              <a:rPr lang="en-US" sz="1200" kern="1200" dirty="0" smtClean="0">
                <a:solidFill>
                  <a:schemeClr val="tx1"/>
                </a:solidFill>
                <a:effectLst/>
                <a:latin typeface="+mn-lt"/>
                <a:ea typeface="+mn-ea"/>
                <a:cs typeface="+mn-cs"/>
              </a:rPr>
              <a:t> et al., 2019). Water quality is an essential factor to consider since contaminated water may lead to water-borne diseases such as typhoid, cholera, and diarrhea. Therefore, various water protection safeguards have to be inculcated to prevent contamination of water sources.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AA0A35-63C8-4526-9C80-7AA693BDBB40}" type="slidenum">
              <a:rPr lang="en-US" smtClean="0"/>
              <a:t>5</a:t>
            </a:fld>
            <a:endParaRPr lang="en-US"/>
          </a:p>
        </p:txBody>
      </p:sp>
    </p:spTree>
    <p:extLst>
      <p:ext uri="{BB962C8B-B14F-4D97-AF65-F5344CB8AC3E}">
        <p14:creationId xmlns:p14="http://schemas.microsoft.com/office/powerpoint/2010/main" val="1460399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Sewage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Sewage Pollution is one of the vital disasters that contaminates the waters. In most of the instance, the sewage water can enter water bodies through either sewage pipes, drainages, or river sources. The following channels also contribute to the transportation of mineral substance to the ocean. Chemicals released from the sewage leads to the destruction of the ocean ecosystem by reducing the ocean oxygen levels. Ocean contamination also destroys plant life in the sea and reduction of the seawater levels. Sewage contamination kills both plants and animals in the sea.</a:t>
            </a:r>
          </a:p>
          <a:p>
            <a:r>
              <a:rPr lang="en-US" sz="1200" b="1" kern="1200" dirty="0" smtClean="0">
                <a:solidFill>
                  <a:schemeClr val="tx1"/>
                </a:solidFill>
                <a:effectLst/>
                <a:latin typeface="+mn-lt"/>
                <a:ea typeface="+mn-ea"/>
                <a:cs typeface="+mn-cs"/>
              </a:rPr>
              <a:t>Industrial Toxic Chemicals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industrial chemical waste is the number one universal waste that directly pollutes the ocean. The directly dumping of hazardous liquid chemicals affects the marine creatures leading to severe destruction of their ecosystem. On the other hand, Industrial chemicals also raise the heat temperature in the ocean, a factor that is referred to as Thermal pollution. Increase in temperature will affect the animals and plants, which will eventually contribute to the destruction of the creatures.</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6</a:t>
            </a:fld>
            <a:endParaRPr lang="en-US"/>
          </a:p>
        </p:txBody>
      </p:sp>
    </p:spTree>
    <p:extLst>
      <p:ext uri="{BB962C8B-B14F-4D97-AF65-F5344CB8AC3E}">
        <p14:creationId xmlns:p14="http://schemas.microsoft.com/office/powerpoint/2010/main" val="1121624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Land Runoffs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Land runoff is a common source of ocean pollution currently. The process happens when the water infiltrates the soil to its maximum extent. When this activity happens, ocean water is usually polluted by human-made wastes, fertilizers, pesticides, petroleum, and various soil contaminants. This wastes can be led to the creation of dead zones where there will be no severe activities.</a:t>
            </a:r>
          </a:p>
          <a:p>
            <a:r>
              <a:rPr lang="en-US" sz="1200" b="1" kern="1200" dirty="0" smtClean="0">
                <a:solidFill>
                  <a:schemeClr val="tx1"/>
                </a:solidFill>
                <a:effectLst/>
                <a:latin typeface="+mn-lt"/>
                <a:ea typeface="+mn-ea"/>
                <a:cs typeface="+mn-cs"/>
              </a:rPr>
              <a:t>Oil Spillage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Ship pollution is one of the frequent pollutants that contaminate Ocean waters. This happens during oil spillage process. When the crude oil spills, it usually lasts for a year, and it suffocates marine creatures to death. However, since it is hard to clean the crude oil, it may stay there for years and years without any movement.</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7</a:t>
            </a:fld>
            <a:endParaRPr lang="en-US"/>
          </a:p>
        </p:txBody>
      </p:sp>
    </p:spTree>
    <p:extLst>
      <p:ext uri="{BB962C8B-B14F-4D97-AF65-F5344CB8AC3E}">
        <p14:creationId xmlns:p14="http://schemas.microsoft.com/office/powerpoint/2010/main" val="1815188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Water bodies helps in the management of the climatic structure of our ecological system (Brown</a:t>
            </a:r>
            <a:r>
              <a:rPr lang="en-US" sz="1200" kern="1200" baseline="0" dirty="0" smtClean="0">
                <a:solidFill>
                  <a:schemeClr val="tx1"/>
                </a:solidFill>
                <a:effectLst/>
                <a:latin typeface="+mn-lt"/>
                <a:ea typeface="+mn-ea"/>
                <a:cs typeface="+mn-cs"/>
              </a:rPr>
              <a:t> et al., </a:t>
            </a:r>
            <a:r>
              <a:rPr lang="en-US" sz="1200" kern="1200" dirty="0" smtClean="0">
                <a:solidFill>
                  <a:schemeClr val="tx1"/>
                </a:solidFill>
                <a:effectLst/>
                <a:latin typeface="+mn-lt"/>
                <a:ea typeface="+mn-ea"/>
                <a:cs typeface="+mn-cs"/>
              </a:rPr>
              <a:t>2020). When the ocean water is heated by the sun’s rays, the water evaporates and condense, which forms clouds that bring water back. Water bodies such as oceans and lakes absorb over a quarter of the carbon dioxide that is put in the atmosphere structure by animals. Also, water sources absorb over 90% of the heat in the atmosphere, a factor that helps in controlling the global warming effect. However, without the cooling effect of temperature by the ocean, the world temperature would be unstable for life. Additionally, these facts make it essential for water sources to be conserved from pollution effects in our environment.</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8</a:t>
            </a:fld>
            <a:endParaRPr lang="en-US"/>
          </a:p>
        </p:txBody>
      </p:sp>
    </p:spTree>
    <p:extLst>
      <p:ext uri="{BB962C8B-B14F-4D97-AF65-F5344CB8AC3E}">
        <p14:creationId xmlns:p14="http://schemas.microsoft.com/office/powerpoint/2010/main" val="3793487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Soil forms the basis that sustains the life of many people, animals, and plants. It is responsible for the preservation of clean water as well as climate. Soil provides the essential storage of water. Tellingly, rebuilding soil health is vital. We as humans have to implement actions that conserve it for the next generations. This can be done through various procedures. Firstly, practices like reduced tillage, afforestation, and mulching should be undertaken to improve soil health. In this essence, agricultural practices that result in soil degradation should be alleviated. Leached soils do not have nutrients to ensure they are fertile to support plants.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AA0A35-63C8-4526-9C80-7AA693BDBB40}" type="slidenum">
              <a:rPr lang="en-US" smtClean="0"/>
              <a:t>9</a:t>
            </a:fld>
            <a:endParaRPr lang="en-US"/>
          </a:p>
        </p:txBody>
      </p:sp>
    </p:spTree>
    <p:extLst>
      <p:ext uri="{BB962C8B-B14F-4D97-AF65-F5344CB8AC3E}">
        <p14:creationId xmlns:p14="http://schemas.microsoft.com/office/powerpoint/2010/main" val="533267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Land is polluted by various activities. They include mining, construction activities, landfills, agricultural activities as well as industrialization.</a:t>
            </a:r>
          </a:p>
          <a:p>
            <a:pPr lvl="0"/>
            <a:r>
              <a:rPr lang="en-US" sz="1200" kern="1200" dirty="0" smtClean="0">
                <a:solidFill>
                  <a:schemeClr val="tx1"/>
                </a:solidFill>
                <a:effectLst/>
                <a:latin typeface="+mn-lt"/>
                <a:ea typeface="+mn-ea"/>
                <a:cs typeface="+mn-cs"/>
              </a:rPr>
              <a:t>Agricultural activities</a:t>
            </a:r>
          </a:p>
          <a:p>
            <a:r>
              <a:rPr lang="en-US" sz="1200" kern="1200" dirty="0" smtClean="0">
                <a:solidFill>
                  <a:schemeClr val="tx1"/>
                </a:solidFill>
                <a:effectLst/>
                <a:latin typeface="+mn-lt"/>
                <a:ea typeface="+mn-ea"/>
                <a:cs typeface="+mn-cs"/>
              </a:rPr>
              <a:t>Various agricultural activities such as use of herbicides and fertilizers have had gross impacts on land. Farmers usually utilize highly toxic fertilizers and pesticides to kill insects, fungi and bacteria that may be harmful to crops. Nevertheless, farmers overuse the chemicals thereby leading to poisoning of the soil. </a:t>
            </a:r>
          </a:p>
          <a:p>
            <a:pPr lvl="0"/>
            <a:r>
              <a:rPr lang="en-US" sz="1200" kern="1200" dirty="0" smtClean="0">
                <a:solidFill>
                  <a:schemeClr val="tx1"/>
                </a:solidFill>
                <a:effectLst/>
                <a:latin typeface="+mn-lt"/>
                <a:ea typeface="+mn-ea"/>
                <a:cs typeface="+mn-cs"/>
              </a:rPr>
              <a:t>Overcrowded landfills</a:t>
            </a:r>
          </a:p>
          <a:p>
            <a:r>
              <a:rPr lang="en-US" sz="1200" kern="1200" dirty="0" smtClean="0">
                <a:solidFill>
                  <a:schemeClr val="tx1"/>
                </a:solidFill>
                <a:effectLst/>
                <a:latin typeface="+mn-lt"/>
                <a:ea typeface="+mn-ea"/>
                <a:cs typeface="+mn-cs"/>
              </a:rPr>
              <a:t>Every year tons of garbage are produced by households. They are then dumped in landfills leading to high overcrowding of landfills. Wastes deposited within landfills causes pollution of the environment since they result to land degradation. </a:t>
            </a:r>
          </a:p>
          <a:p>
            <a:endParaRPr lang="en-US" dirty="0"/>
          </a:p>
        </p:txBody>
      </p:sp>
      <p:sp>
        <p:nvSpPr>
          <p:cNvPr id="4" name="Slide Number Placeholder 3"/>
          <p:cNvSpPr>
            <a:spLocks noGrp="1"/>
          </p:cNvSpPr>
          <p:nvPr>
            <p:ph type="sldNum" sz="quarter" idx="10"/>
          </p:nvPr>
        </p:nvSpPr>
        <p:spPr/>
        <p:txBody>
          <a:bodyPr/>
          <a:lstStyle/>
          <a:p>
            <a:fld id="{E7AA0A35-63C8-4526-9C80-7AA693BDBB40}" type="slidenum">
              <a:rPr lang="en-US" smtClean="0"/>
              <a:t>10</a:t>
            </a:fld>
            <a:endParaRPr lang="en-US"/>
          </a:p>
        </p:txBody>
      </p:sp>
    </p:spTree>
    <p:extLst>
      <p:ext uri="{BB962C8B-B14F-4D97-AF65-F5344CB8AC3E}">
        <p14:creationId xmlns:p14="http://schemas.microsoft.com/office/powerpoint/2010/main" val="2488096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306108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1B18B1-FF22-4D4B-8774-4E91645DCA2A}" type="datetimeFigureOut">
              <a:rPr lang="en-US" smtClean="0"/>
              <a:t>07-Apr-21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2517414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4221201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6905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964669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2304557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1217425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1299857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2168329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1998753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4264022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71B18B1-FF22-4D4B-8774-4E91645DCA2A}" type="datetimeFigureOut">
              <a:rPr lang="en-US" smtClean="0"/>
              <a:t>07-Apr-21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4036933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71B18B1-FF22-4D4B-8774-4E91645DCA2A}" type="datetimeFigureOut">
              <a:rPr lang="en-US" smtClean="0"/>
              <a:t>07-Apr-21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393278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3237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2077701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F71B18B1-FF22-4D4B-8774-4E91645DCA2A}" type="datetimeFigureOut">
              <a:rPr lang="en-US" smtClean="0"/>
              <a:t>07-Apr-21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1093588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1B18B1-FF22-4D4B-8774-4E91645DCA2A}" type="datetimeFigureOut">
              <a:rPr lang="en-US" smtClean="0"/>
              <a:t>07-Apr-21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6646-FC61-4C56-9A67-BAEC35A4EBBF}" type="slidenum">
              <a:rPr lang="en-US" smtClean="0"/>
              <a:t>‹#›</a:t>
            </a:fld>
            <a:endParaRPr lang="en-US"/>
          </a:p>
        </p:txBody>
      </p:sp>
    </p:spTree>
    <p:extLst>
      <p:ext uri="{BB962C8B-B14F-4D97-AF65-F5344CB8AC3E}">
        <p14:creationId xmlns:p14="http://schemas.microsoft.com/office/powerpoint/2010/main" val="1374244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71B18B1-FF22-4D4B-8774-4E91645DCA2A}" type="datetimeFigureOut">
              <a:rPr lang="en-US" smtClean="0"/>
              <a:t>07-Apr-21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34D6646-FC61-4C56-9A67-BAEC35A4EBBF}" type="slidenum">
              <a:rPr lang="en-US" smtClean="0"/>
              <a:t>‹#›</a:t>
            </a:fld>
            <a:endParaRPr lang="en-US"/>
          </a:p>
        </p:txBody>
      </p:sp>
    </p:spTree>
    <p:extLst>
      <p:ext uri="{BB962C8B-B14F-4D97-AF65-F5344CB8AC3E}">
        <p14:creationId xmlns:p14="http://schemas.microsoft.com/office/powerpoint/2010/main" val="84171672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091821"/>
            <a:ext cx="9144000" cy="4165979"/>
          </a:xfrm>
        </p:spPr>
        <p:txBody>
          <a:bodyPr/>
          <a:lstStyle/>
          <a:p>
            <a:endParaRPr lang="en-US" dirty="0" smtClean="0"/>
          </a:p>
          <a:p>
            <a:endParaRPr lang="en-US" dirty="0"/>
          </a:p>
          <a:p>
            <a:endParaRPr lang="en-US" dirty="0" smtClean="0"/>
          </a:p>
          <a:p>
            <a:pPr algn="ctr"/>
            <a:r>
              <a:rPr lang="en-US" dirty="0" smtClean="0"/>
              <a:t>Importance of protecting air, water &amp; land Quality</a:t>
            </a:r>
            <a:endParaRPr lang="en-US" dirty="0" smtClean="0"/>
          </a:p>
          <a:p>
            <a:pPr algn="ctr"/>
            <a:r>
              <a:rPr lang="en-US" dirty="0" smtClean="0"/>
              <a:t>Student’s Name</a:t>
            </a:r>
          </a:p>
          <a:p>
            <a:pPr algn="ctr"/>
            <a:r>
              <a:rPr lang="en-US" dirty="0" smtClean="0"/>
              <a:t>Institution</a:t>
            </a:r>
          </a:p>
          <a:p>
            <a:pPr algn="ctr"/>
            <a:r>
              <a:rPr lang="en-US" dirty="0" smtClean="0"/>
              <a:t>Date</a:t>
            </a:r>
          </a:p>
          <a:p>
            <a:endParaRPr lang="en-US" dirty="0"/>
          </a:p>
        </p:txBody>
      </p:sp>
    </p:spTree>
    <p:extLst>
      <p:ext uri="{BB962C8B-B14F-4D97-AF65-F5344CB8AC3E}">
        <p14:creationId xmlns:p14="http://schemas.microsoft.com/office/powerpoint/2010/main" val="300375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Causes of land pollution </a:t>
            </a:r>
            <a:endParaRPr lang="en-US" dirty="0"/>
          </a:p>
        </p:txBody>
      </p:sp>
      <p:sp>
        <p:nvSpPr>
          <p:cNvPr id="3" name="Content Placeholder 2"/>
          <p:cNvSpPr>
            <a:spLocks noGrp="1"/>
          </p:cNvSpPr>
          <p:nvPr>
            <p:ph idx="1"/>
          </p:nvPr>
        </p:nvSpPr>
        <p:spPr/>
        <p:txBody>
          <a:bodyPr/>
          <a:lstStyle/>
          <a:p>
            <a:r>
              <a:rPr lang="en-US" dirty="0" err="1" smtClean="0"/>
              <a:t>i</a:t>
            </a:r>
            <a:r>
              <a:rPr lang="en-US" dirty="0" smtClean="0"/>
              <a:t>. Agricultural activities</a:t>
            </a:r>
          </a:p>
          <a:p>
            <a:r>
              <a:rPr lang="en-US" dirty="0" smtClean="0"/>
              <a:t>ii. Overcrowded landfills</a:t>
            </a:r>
            <a:endParaRPr lang="en-US" dirty="0"/>
          </a:p>
        </p:txBody>
      </p:sp>
    </p:spTree>
    <p:extLst>
      <p:ext uri="{BB962C8B-B14F-4D97-AF65-F5344CB8AC3E}">
        <p14:creationId xmlns:p14="http://schemas.microsoft.com/office/powerpoint/2010/main" val="3392310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t>It is essential to address pollution of air, land and water</a:t>
            </a:r>
          </a:p>
          <a:p>
            <a:r>
              <a:rPr lang="en-US" dirty="0" smtClean="0"/>
              <a:t>Introduction of new policy changes</a:t>
            </a:r>
          </a:p>
          <a:p>
            <a:r>
              <a:rPr lang="en-US" dirty="0" smtClean="0"/>
              <a:t>Many people suffer health-related complications</a:t>
            </a:r>
            <a:endParaRPr lang="en-US" dirty="0"/>
          </a:p>
        </p:txBody>
      </p:sp>
    </p:spTree>
    <p:extLst>
      <p:ext uri="{BB962C8B-B14F-4D97-AF65-F5344CB8AC3E}">
        <p14:creationId xmlns:p14="http://schemas.microsoft.com/office/powerpoint/2010/main" val="771075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a:bodyPr>
          <a:lstStyle/>
          <a:p>
            <a:r>
              <a:rPr lang="en-US" dirty="0"/>
              <a:t>Brown, A. R., Webber, J., Zonneveld, S., Carless, D., Jackson, B., </a:t>
            </a:r>
            <a:r>
              <a:rPr lang="en-US" dirty="0" err="1"/>
              <a:t>Artioli</a:t>
            </a:r>
            <a:r>
              <a:rPr lang="en-US" dirty="0"/>
              <a:t>, Y., ... &amp; Tyler, C. R. (2020). Stakeholder perspectives on the importance of water quality and other constraints for sustainable </a:t>
            </a:r>
            <a:r>
              <a:rPr lang="en-US" dirty="0" err="1"/>
              <a:t>mariculture</a:t>
            </a:r>
            <a:r>
              <a:rPr lang="en-US" dirty="0"/>
              <a:t>. </a:t>
            </a:r>
            <a:r>
              <a:rPr lang="en-US" i="1" dirty="0"/>
              <a:t>Environmental Science &amp; Policy</a:t>
            </a:r>
            <a:r>
              <a:rPr lang="en-US" dirty="0"/>
              <a:t>, </a:t>
            </a:r>
            <a:r>
              <a:rPr lang="en-US" i="1" dirty="0"/>
              <a:t>114</a:t>
            </a:r>
            <a:r>
              <a:rPr lang="en-US" dirty="0"/>
              <a:t>, 506-518</a:t>
            </a:r>
            <a:r>
              <a:rPr lang="en-US" dirty="0" smtClean="0"/>
              <a:t>.</a:t>
            </a:r>
            <a:endParaRPr lang="en-US" dirty="0" smtClean="0"/>
          </a:p>
          <a:p>
            <a:r>
              <a:rPr lang="en-US" dirty="0" err="1" smtClean="0"/>
              <a:t>Carvalho</a:t>
            </a:r>
            <a:r>
              <a:rPr lang="en-US" dirty="0"/>
              <a:t>, L., Mackay, E. B., Cardoso, A. C., </a:t>
            </a:r>
            <a:r>
              <a:rPr lang="en-US" dirty="0" err="1"/>
              <a:t>Baattrup</a:t>
            </a:r>
            <a:r>
              <a:rPr lang="en-US" dirty="0"/>
              <a:t>-Pedersen, A., </a:t>
            </a:r>
            <a:r>
              <a:rPr lang="en-US" dirty="0" err="1"/>
              <a:t>Birk</a:t>
            </a:r>
            <a:r>
              <a:rPr lang="en-US" dirty="0"/>
              <a:t>, S., </a:t>
            </a:r>
            <a:r>
              <a:rPr lang="en-US" dirty="0" err="1"/>
              <a:t>Blackstock</a:t>
            </a:r>
            <a:r>
              <a:rPr lang="en-US" dirty="0"/>
              <a:t>, K. L., ... &amp; </a:t>
            </a:r>
            <a:r>
              <a:rPr lang="en-US" dirty="0" err="1"/>
              <a:t>Solheim</a:t>
            </a:r>
            <a:r>
              <a:rPr lang="en-US" dirty="0"/>
              <a:t>, A. L. (2019). Protecting and restoring Europe's waters: An analysis of the future development needs of the Water Framework Directive. </a:t>
            </a:r>
            <a:r>
              <a:rPr lang="en-US" i="1" dirty="0"/>
              <a:t>Science of the Total Environment</a:t>
            </a:r>
            <a:r>
              <a:rPr lang="en-US" dirty="0"/>
              <a:t>, </a:t>
            </a:r>
            <a:r>
              <a:rPr lang="en-US" i="1" dirty="0"/>
              <a:t>658</a:t>
            </a:r>
            <a:r>
              <a:rPr lang="en-US" dirty="0"/>
              <a:t>, </a:t>
            </a:r>
            <a:r>
              <a:rPr lang="en-US" dirty="0" smtClean="0"/>
              <a:t>1228-1238.</a:t>
            </a:r>
          </a:p>
          <a:p>
            <a:endParaRPr lang="en-US" dirty="0"/>
          </a:p>
        </p:txBody>
      </p:sp>
    </p:spTree>
    <p:extLst>
      <p:ext uri="{BB962C8B-B14F-4D97-AF65-F5344CB8AC3E}">
        <p14:creationId xmlns:p14="http://schemas.microsoft.com/office/powerpoint/2010/main" val="3339070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lstStyle/>
          <a:p>
            <a:r>
              <a:rPr lang="en-US" dirty="0" err="1" smtClean="0"/>
              <a:t>Madruga</a:t>
            </a:r>
            <a:r>
              <a:rPr lang="en-US" dirty="0"/>
              <a:t>, D. G. (2020). Importance of Air Quality Networks in Controlling Exposure to Air Pollution. In </a:t>
            </a:r>
            <a:r>
              <a:rPr lang="en-US" i="1" dirty="0"/>
              <a:t>Environmental Emissions</a:t>
            </a:r>
            <a:r>
              <a:rPr lang="en-US" dirty="0"/>
              <a:t>. </a:t>
            </a:r>
            <a:r>
              <a:rPr lang="en-US" dirty="0" err="1"/>
              <a:t>IntechOpen</a:t>
            </a:r>
            <a:r>
              <a:rPr lang="en-US" dirty="0"/>
              <a:t>.</a:t>
            </a:r>
          </a:p>
          <a:p>
            <a:r>
              <a:rPr lang="en-US" dirty="0"/>
              <a:t> </a:t>
            </a:r>
          </a:p>
          <a:p>
            <a:endParaRPr lang="en-US" dirty="0"/>
          </a:p>
        </p:txBody>
      </p:sp>
    </p:spTree>
    <p:extLst>
      <p:ext uri="{BB962C8B-B14F-4D97-AF65-F5344CB8AC3E}">
        <p14:creationId xmlns:p14="http://schemas.microsoft.com/office/powerpoint/2010/main" val="230989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Air, land and water help sustain life</a:t>
            </a:r>
          </a:p>
          <a:p>
            <a:r>
              <a:rPr lang="en-US" dirty="0" smtClean="0"/>
              <a:t>It is fundamental to protect the quality of air, land and water</a:t>
            </a:r>
          </a:p>
          <a:p>
            <a:r>
              <a:rPr lang="en-US" dirty="0" smtClean="0"/>
              <a:t>Maintenance of biodiversity and ecosystem</a:t>
            </a:r>
            <a:endParaRPr lang="en-US" dirty="0"/>
          </a:p>
        </p:txBody>
      </p:sp>
    </p:spTree>
    <p:extLst>
      <p:ext uri="{BB962C8B-B14F-4D97-AF65-F5344CB8AC3E}">
        <p14:creationId xmlns:p14="http://schemas.microsoft.com/office/powerpoint/2010/main" val="2577467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protecting air quality</a:t>
            </a:r>
            <a:endParaRPr lang="en-US" dirty="0"/>
          </a:p>
        </p:txBody>
      </p:sp>
      <p:sp>
        <p:nvSpPr>
          <p:cNvPr id="3" name="Content Placeholder 2"/>
          <p:cNvSpPr>
            <a:spLocks noGrp="1"/>
          </p:cNvSpPr>
          <p:nvPr>
            <p:ph idx="1"/>
          </p:nvPr>
        </p:nvSpPr>
        <p:spPr/>
        <p:txBody>
          <a:bodyPr/>
          <a:lstStyle/>
          <a:p>
            <a:r>
              <a:rPr lang="en-US" dirty="0" smtClean="0"/>
              <a:t>To ensure that air is clean and healthy</a:t>
            </a:r>
          </a:p>
          <a:p>
            <a:r>
              <a:rPr lang="en-US" dirty="0" smtClean="0"/>
              <a:t>To prevent pollution of air </a:t>
            </a:r>
          </a:p>
          <a:p>
            <a:r>
              <a:rPr lang="en-US" dirty="0" smtClean="0"/>
              <a:t> to reduce instances of respiratory health related diseases</a:t>
            </a:r>
          </a:p>
          <a:p>
            <a:endParaRPr lang="en-US" dirty="0"/>
          </a:p>
        </p:txBody>
      </p:sp>
    </p:spTree>
    <p:extLst>
      <p:ext uri="{BB962C8B-B14F-4D97-AF65-F5344CB8AC3E}">
        <p14:creationId xmlns:p14="http://schemas.microsoft.com/office/powerpoint/2010/main" val="4096894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Air Pollution</a:t>
            </a:r>
            <a:endParaRPr lang="en-US" dirty="0"/>
          </a:p>
        </p:txBody>
      </p:sp>
      <p:sp>
        <p:nvSpPr>
          <p:cNvPr id="3" name="Content Placeholder 2"/>
          <p:cNvSpPr>
            <a:spLocks noGrp="1"/>
          </p:cNvSpPr>
          <p:nvPr>
            <p:ph idx="1"/>
          </p:nvPr>
        </p:nvSpPr>
        <p:spPr/>
        <p:txBody>
          <a:bodyPr/>
          <a:lstStyle/>
          <a:p>
            <a:r>
              <a:rPr lang="en-US" dirty="0" smtClean="0"/>
              <a:t>Emergence of health-related complications </a:t>
            </a:r>
          </a:p>
          <a:p>
            <a:r>
              <a:rPr lang="en-US" dirty="0" smtClean="0"/>
              <a:t>Breathing difficulties</a:t>
            </a:r>
          </a:p>
          <a:p>
            <a:r>
              <a:rPr lang="en-US" dirty="0" smtClean="0"/>
              <a:t>Need for enacting policies to avert air pollution</a:t>
            </a:r>
            <a:endParaRPr lang="en-US" dirty="0"/>
          </a:p>
        </p:txBody>
      </p:sp>
    </p:spTree>
    <p:extLst>
      <p:ext uri="{BB962C8B-B14F-4D97-AF65-F5344CB8AC3E}">
        <p14:creationId xmlns:p14="http://schemas.microsoft.com/office/powerpoint/2010/main" val="902388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protecting water quality</a:t>
            </a:r>
            <a:endParaRPr lang="en-US" dirty="0"/>
          </a:p>
        </p:txBody>
      </p:sp>
      <p:sp>
        <p:nvSpPr>
          <p:cNvPr id="3" name="Content Placeholder 2"/>
          <p:cNvSpPr>
            <a:spLocks noGrp="1"/>
          </p:cNvSpPr>
          <p:nvPr>
            <p:ph idx="1"/>
          </p:nvPr>
        </p:nvSpPr>
        <p:spPr/>
        <p:txBody>
          <a:bodyPr/>
          <a:lstStyle/>
          <a:p>
            <a:r>
              <a:rPr lang="en-US" dirty="0" smtClean="0"/>
              <a:t>To alleviate instances of water-borne diseases</a:t>
            </a:r>
          </a:p>
          <a:p>
            <a:r>
              <a:rPr lang="en-US" dirty="0" smtClean="0"/>
              <a:t>It ensures that water sources consumed are purified</a:t>
            </a:r>
          </a:p>
          <a:p>
            <a:r>
              <a:rPr lang="en-US" dirty="0" smtClean="0"/>
              <a:t>To reduce health risks associated with hazardous agents</a:t>
            </a:r>
            <a:endParaRPr lang="en-US" dirty="0"/>
          </a:p>
        </p:txBody>
      </p:sp>
    </p:spTree>
    <p:extLst>
      <p:ext uri="{BB962C8B-B14F-4D97-AF65-F5344CB8AC3E}">
        <p14:creationId xmlns:p14="http://schemas.microsoft.com/office/powerpoint/2010/main" val="341046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water pollution</a:t>
            </a:r>
            <a:endParaRPr lang="en-US" dirty="0"/>
          </a:p>
        </p:txBody>
      </p:sp>
      <p:sp>
        <p:nvSpPr>
          <p:cNvPr id="3" name="Content Placeholder 2"/>
          <p:cNvSpPr>
            <a:spLocks noGrp="1"/>
          </p:cNvSpPr>
          <p:nvPr>
            <p:ph idx="1"/>
          </p:nvPr>
        </p:nvSpPr>
        <p:spPr/>
        <p:txBody>
          <a:bodyPr/>
          <a:lstStyle/>
          <a:p>
            <a:r>
              <a:rPr lang="en-US" dirty="0" err="1" smtClean="0"/>
              <a:t>i</a:t>
            </a:r>
            <a:r>
              <a:rPr lang="en-US" dirty="0" smtClean="0"/>
              <a:t>. Sewage</a:t>
            </a:r>
          </a:p>
          <a:p>
            <a:r>
              <a:rPr lang="en-US" dirty="0" smtClean="0"/>
              <a:t>ii. Industrial toxic chemicals</a:t>
            </a:r>
            <a:endParaRPr lang="en-US" dirty="0"/>
          </a:p>
        </p:txBody>
      </p:sp>
    </p:spTree>
    <p:extLst>
      <p:ext uri="{BB962C8B-B14F-4D97-AF65-F5344CB8AC3E}">
        <p14:creationId xmlns:p14="http://schemas.microsoft.com/office/powerpoint/2010/main" val="3325098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iii. Lan runoffs</a:t>
            </a:r>
          </a:p>
          <a:p>
            <a:r>
              <a:rPr lang="en-US" dirty="0" smtClean="0"/>
              <a:t>iv. Oil spillage</a:t>
            </a:r>
            <a:endParaRPr lang="en-US" dirty="0"/>
          </a:p>
        </p:txBody>
      </p:sp>
    </p:spTree>
    <p:extLst>
      <p:ext uri="{BB962C8B-B14F-4D97-AF65-F5344CB8AC3E}">
        <p14:creationId xmlns:p14="http://schemas.microsoft.com/office/powerpoint/2010/main" val="976153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Significance of water sources</a:t>
            </a:r>
            <a:endParaRPr lang="en-US" dirty="0"/>
          </a:p>
        </p:txBody>
      </p:sp>
      <p:sp>
        <p:nvSpPr>
          <p:cNvPr id="3" name="Content Placeholder 2"/>
          <p:cNvSpPr>
            <a:spLocks noGrp="1"/>
          </p:cNvSpPr>
          <p:nvPr>
            <p:ph idx="1"/>
          </p:nvPr>
        </p:nvSpPr>
        <p:spPr/>
        <p:txBody>
          <a:bodyPr/>
          <a:lstStyle/>
          <a:p>
            <a:r>
              <a:rPr lang="en-US" dirty="0" smtClean="0"/>
              <a:t>Regulation of the climate</a:t>
            </a:r>
          </a:p>
          <a:p>
            <a:r>
              <a:rPr lang="en-US" dirty="0" smtClean="0"/>
              <a:t>Absorption of heat</a:t>
            </a:r>
          </a:p>
          <a:p>
            <a:r>
              <a:rPr lang="en-US" dirty="0" smtClean="0"/>
              <a:t>Absorption of carbon dioxide</a:t>
            </a:r>
            <a:endParaRPr lang="en-US" dirty="0"/>
          </a:p>
        </p:txBody>
      </p:sp>
    </p:spTree>
    <p:extLst>
      <p:ext uri="{BB962C8B-B14F-4D97-AF65-F5344CB8AC3E}">
        <p14:creationId xmlns:p14="http://schemas.microsoft.com/office/powerpoint/2010/main" val="1928371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protecting land quality</a:t>
            </a:r>
            <a:endParaRPr lang="en-US" dirty="0"/>
          </a:p>
        </p:txBody>
      </p:sp>
      <p:sp>
        <p:nvSpPr>
          <p:cNvPr id="3" name="Content Placeholder 2"/>
          <p:cNvSpPr>
            <a:spLocks noGrp="1"/>
          </p:cNvSpPr>
          <p:nvPr>
            <p:ph idx="1"/>
          </p:nvPr>
        </p:nvSpPr>
        <p:spPr/>
        <p:txBody>
          <a:bodyPr/>
          <a:lstStyle/>
          <a:p>
            <a:r>
              <a:rPr lang="en-US" dirty="0" smtClean="0"/>
              <a:t>It sustains humans, animals and plants</a:t>
            </a:r>
          </a:p>
          <a:p>
            <a:r>
              <a:rPr lang="en-US" dirty="0" smtClean="0"/>
              <a:t>It regulates the climate</a:t>
            </a:r>
          </a:p>
          <a:p>
            <a:r>
              <a:rPr lang="en-US" dirty="0" smtClean="0"/>
              <a:t>It stores water</a:t>
            </a:r>
          </a:p>
          <a:p>
            <a:endParaRPr lang="en-US" dirty="0"/>
          </a:p>
        </p:txBody>
      </p:sp>
    </p:spTree>
    <p:extLst>
      <p:ext uri="{BB962C8B-B14F-4D97-AF65-F5344CB8AC3E}">
        <p14:creationId xmlns:p14="http://schemas.microsoft.com/office/powerpoint/2010/main" val="2540899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552</TotalTime>
  <Words>1717</Words>
  <Application>Microsoft Office PowerPoint</Application>
  <PresentationFormat>Widescreen</PresentationFormat>
  <Paragraphs>83</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Ion</vt:lpstr>
      <vt:lpstr>PowerPoint Presentation</vt:lpstr>
      <vt:lpstr>Introduction </vt:lpstr>
      <vt:lpstr>Importance of protecting air quality</vt:lpstr>
      <vt:lpstr>Consequences of Air Pollution</vt:lpstr>
      <vt:lpstr>Importance of protecting water quality</vt:lpstr>
      <vt:lpstr>Causes of water pollution</vt:lpstr>
      <vt:lpstr>PowerPoint Presentation</vt:lpstr>
      <vt:lpstr>Significance of water sources</vt:lpstr>
      <vt:lpstr>Importance of protecting land quality</vt:lpstr>
      <vt:lpstr>Causes of land pollution </vt:lpstr>
      <vt:lpstr>Conclusion </vt:lpstr>
      <vt:lpstr>References </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62</cp:revision>
  <dcterms:created xsi:type="dcterms:W3CDTF">2021-04-05T07:45:15Z</dcterms:created>
  <dcterms:modified xsi:type="dcterms:W3CDTF">2021-04-07T20:03:29Z</dcterms:modified>
</cp:coreProperties>
</file>